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0"/>
  </p:notesMasterIdLst>
  <p:sldIdLst>
    <p:sldId id="270" r:id="rId2"/>
    <p:sldId id="257" r:id="rId3"/>
    <p:sldId id="258" r:id="rId4"/>
    <p:sldId id="260" r:id="rId5"/>
    <p:sldId id="261" r:id="rId6"/>
    <p:sldId id="274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6" r:id="rId16"/>
    <p:sldId id="288" r:id="rId17"/>
    <p:sldId id="289" r:id="rId18"/>
    <p:sldId id="271" r:id="rId19"/>
    <p:sldId id="272" r:id="rId20"/>
    <p:sldId id="273" r:id="rId21"/>
    <p:sldId id="279" r:id="rId22"/>
    <p:sldId id="281" r:id="rId23"/>
    <p:sldId id="287" r:id="rId24"/>
    <p:sldId id="280" r:id="rId25"/>
    <p:sldId id="286" r:id="rId26"/>
    <p:sldId id="282" r:id="rId27"/>
    <p:sldId id="278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EDEC-46CC-473C-9334-EEBBECA205E5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DA012-69CB-4AAC-8216-AB040B37D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DEEDE7-4F13-4F37-B8EA-EDAFD84DE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2A9BE-B8F5-426C-8BC6-B16BCAE489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42" name="Rectangle 2">
            <a:extLst>
              <a:ext uri="{FF2B5EF4-FFF2-40B4-BE49-F238E27FC236}">
                <a16:creationId xmlns:a16="http://schemas.microsoft.com/office/drawing/2014/main" id="{B94E9CD5-C021-4A70-B3F0-D54FA2E6C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2750" y="698500"/>
            <a:ext cx="6203950" cy="3490913"/>
          </a:xfrm>
          <a:ln/>
        </p:spPr>
      </p:sp>
      <p:sp>
        <p:nvSpPr>
          <p:cNvPr id="1085443" name="Rectangle 3">
            <a:extLst>
              <a:ext uri="{FF2B5EF4-FFF2-40B4-BE49-F238E27FC236}">
                <a16:creationId xmlns:a16="http://schemas.microsoft.com/office/drawing/2014/main" id="{DBABEF0A-3D4B-4923-A224-52D7F7AA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53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4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E48DA5-B68B-4F4C-A292-1FBFA23FC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8C9C1-2041-4FBB-82A5-61FEC5E8367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60866" name="Rectangle 2">
            <a:extLst>
              <a:ext uri="{FF2B5EF4-FFF2-40B4-BE49-F238E27FC236}">
                <a16:creationId xmlns:a16="http://schemas.microsoft.com/office/drawing/2014/main" id="{D2031F6F-137B-4EAD-8E5A-27916914B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>
            <a:extLst>
              <a:ext uri="{FF2B5EF4-FFF2-40B4-BE49-F238E27FC236}">
                <a16:creationId xmlns:a16="http://schemas.microsoft.com/office/drawing/2014/main" id="{BD82E010-57C3-4357-88E1-07D09C3CF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263" y="4422775"/>
            <a:ext cx="5619750" cy="41910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99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71B23-61F8-4778-91AB-283A97963D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7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2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1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71B23-61F8-4778-91AB-283A97963D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3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473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8197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42417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785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1986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966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11783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881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11200" y="2423160"/>
            <a:ext cx="243840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074920"/>
            <a:ext cx="9855200" cy="731520"/>
          </a:xfrm>
        </p:spPr>
        <p:txBody>
          <a:bodyPr>
            <a:normAutofit/>
          </a:bodyPr>
          <a:lstStyle>
            <a:lvl1pPr marL="0" indent="0" algn="l">
              <a:buNone/>
              <a:defRPr sz="288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3556000" y="2423160"/>
            <a:ext cx="243840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299200" y="2423160"/>
            <a:ext cx="243840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9042400" y="2423160"/>
            <a:ext cx="2438400" cy="210312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83200" y="868680"/>
            <a:ext cx="6299200" cy="5029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45720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Supporting Information</a:t>
            </a:r>
          </a:p>
        </p:txBody>
      </p:sp>
      <p:sp>
        <p:nvSpPr>
          <p:cNvPr id="17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716280"/>
            <a:ext cx="4572000" cy="9144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SUPPORTING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11200" y="2240280"/>
            <a:ext cx="4267200" cy="3474720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920"/>
            </a:lvl2pPr>
            <a:lvl3pPr>
              <a:defRPr sz="1920"/>
            </a:lvl3pPr>
            <a:lvl4pPr>
              <a:defRPr sz="1920"/>
            </a:lvl4pPr>
            <a:lvl5pPr>
              <a:defRPr sz="192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96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55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12192000" cy="49891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16" y="411482"/>
            <a:ext cx="1316785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59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4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45720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Chart information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716280"/>
            <a:ext cx="4572000" cy="9144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 hasCustomPrompt="1"/>
          </p:nvPr>
        </p:nvSpPr>
        <p:spPr>
          <a:xfrm>
            <a:off x="5283200" y="594360"/>
            <a:ext cx="6299200" cy="53035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</p:spTree>
    <p:extLst>
      <p:ext uri="{BB962C8B-B14F-4D97-AF65-F5344CB8AC3E}">
        <p14:creationId xmlns:p14="http://schemas.microsoft.com/office/powerpoint/2010/main" val="591319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609600" y="3520440"/>
            <a:ext cx="3048000" cy="128016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40"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4368800" y="3520440"/>
            <a:ext cx="3251200" cy="128016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7"/>
          </p:nvPr>
        </p:nvSpPr>
        <p:spPr>
          <a:xfrm>
            <a:off x="8331200" y="3520440"/>
            <a:ext cx="3251200" cy="128016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4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2514600"/>
            <a:ext cx="3048000" cy="100584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4368800" y="2514600"/>
            <a:ext cx="3251200" cy="100584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8331200" y="2514600"/>
            <a:ext cx="3251200" cy="100584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6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09600" y="2057400"/>
            <a:ext cx="10972800" cy="3749040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68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02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5384800" cy="3931920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384800" cy="3931920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777240"/>
            <a:ext cx="10363200" cy="765175"/>
          </a:xfrm>
        </p:spPr>
        <p:txBody>
          <a:bodyPr>
            <a:normAutofit/>
          </a:bodyPr>
          <a:lstStyle>
            <a:lvl1pPr algn="l">
              <a:defRPr sz="3360" b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5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280477"/>
            <a:ext cx="10972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777240"/>
            <a:ext cx="10363200" cy="765175"/>
          </a:xfrm>
        </p:spPr>
        <p:txBody>
          <a:bodyPr>
            <a:normAutofit/>
          </a:bodyPr>
          <a:lstStyle>
            <a:lvl1pPr algn="l">
              <a:defRPr sz="3360" b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95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14400" y="2148840"/>
            <a:ext cx="3962400" cy="35661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423160"/>
            <a:ext cx="4775200" cy="3017520"/>
          </a:xfrm>
        </p:spPr>
        <p:txBody>
          <a:bodyPr>
            <a:normAutofit/>
          </a:bodyPr>
          <a:lstStyle>
            <a:lvl1pPr marL="0" indent="0" algn="l">
              <a:buNone/>
              <a:defRPr sz="2880"/>
            </a:lvl1pPr>
          </a:lstStyle>
          <a:p>
            <a:pPr lvl="0"/>
            <a:r>
              <a:rPr lang="en-US" dirty="0"/>
              <a:t>CLICK TO </a:t>
            </a:r>
            <a:r>
              <a:rPr lang="en-US"/>
              <a:t>EDIT TEXT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46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600" y="2057400"/>
            <a:ext cx="3251200" cy="1920240"/>
          </a:xfrm>
        </p:spPr>
        <p:txBody>
          <a:bodyPr>
            <a:normAutofit/>
          </a:bodyPr>
          <a:lstStyle>
            <a:lvl1pPr marL="0" indent="0" algn="r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962400" y="2057400"/>
            <a:ext cx="3251200" cy="1920240"/>
          </a:xfrm>
        </p:spPr>
        <p:txBody>
          <a:bodyPr>
            <a:normAutofit/>
          </a:bodyPr>
          <a:lstStyle>
            <a:lvl1pPr marL="0" indent="0" algn="r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600" y="4069080"/>
            <a:ext cx="3251200" cy="1920240"/>
          </a:xfrm>
        </p:spPr>
        <p:txBody>
          <a:bodyPr>
            <a:normAutofit/>
          </a:bodyPr>
          <a:lstStyle>
            <a:lvl1pPr marL="0" indent="0" algn="r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962400" y="4069080"/>
            <a:ext cx="3251200" cy="1920240"/>
          </a:xfrm>
        </p:spPr>
        <p:txBody>
          <a:bodyPr>
            <a:normAutofit/>
          </a:bodyPr>
          <a:lstStyle>
            <a:lvl1pPr marL="0" indent="0" algn="r">
              <a:buNone/>
              <a:defRPr sz="288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85344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594360"/>
            <a:ext cx="109728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11200" y="214884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064000" y="214884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1200" y="41605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064000" y="41605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823200" y="23317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823200" y="32461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823200" y="41605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823200" y="5074920"/>
            <a:ext cx="304800" cy="2743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260"/>
            </a:lvl1pPr>
            <a:lvl2pPr marL="548640" indent="0">
              <a:buNone/>
              <a:defRPr sz="960"/>
            </a:lvl2pPr>
            <a:lvl3pPr marL="1097280" indent="0">
              <a:buNone/>
              <a:defRPr sz="960"/>
            </a:lvl3pPr>
            <a:lvl4pPr marL="1645920" indent="0">
              <a:buNone/>
              <a:defRPr sz="960"/>
            </a:lvl4pPr>
            <a:lvl5pPr marL="2194560" indent="0">
              <a:buNone/>
              <a:defRPr sz="96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8229600" y="2331720"/>
            <a:ext cx="3759200" cy="365760"/>
          </a:xfrm>
        </p:spPr>
        <p:txBody>
          <a:bodyPr>
            <a:normAutofit/>
          </a:bodyPr>
          <a:lstStyle>
            <a:lvl1pPr marL="0" indent="0" algn="l">
              <a:buNone/>
              <a:defRPr sz="144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8229600" y="3246120"/>
            <a:ext cx="3759200" cy="365760"/>
          </a:xfrm>
        </p:spPr>
        <p:txBody>
          <a:bodyPr>
            <a:normAutofit/>
          </a:bodyPr>
          <a:lstStyle>
            <a:lvl1pPr marL="0" indent="0" algn="l">
              <a:buNone/>
              <a:defRPr sz="144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8229600" y="4160520"/>
            <a:ext cx="3759200" cy="365760"/>
          </a:xfrm>
        </p:spPr>
        <p:txBody>
          <a:bodyPr>
            <a:normAutofit/>
          </a:bodyPr>
          <a:lstStyle>
            <a:lvl1pPr marL="0" indent="0" algn="l">
              <a:buNone/>
              <a:defRPr sz="144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8229600" y="5074920"/>
            <a:ext cx="3759200" cy="365760"/>
          </a:xfrm>
        </p:spPr>
        <p:txBody>
          <a:bodyPr>
            <a:normAutofit/>
          </a:bodyPr>
          <a:lstStyle>
            <a:lvl1pPr marL="0" indent="0" algn="l">
              <a:buNone/>
              <a:defRPr sz="144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8076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THE NATURE CONSERVANCY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0807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60">
                <a:solidFill>
                  <a:schemeClr val="accent3">
                    <a:lumMod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1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13832" y="3131572"/>
            <a:ext cx="0" cy="142818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9470459" y="4594612"/>
            <a:ext cx="2099243" cy="8679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92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  <a:p>
            <a:pPr algn="ctr" defTabSz="548640"/>
            <a:endParaRPr lang="en-US" sz="216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  <a:p>
            <a:pPr algn="ctr" defTabSz="548640"/>
            <a:endParaRPr lang="en-US" sz="960" dirty="0">
              <a:solidFill>
                <a:prstClr val="black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483160" y="4868932"/>
            <a:ext cx="2099241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Final Goal data and details go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25780" y="3580305"/>
            <a:ext cx="780983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ts val="7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1033401" y="3600854"/>
            <a:ext cx="2539" cy="188698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786465" y="2217172"/>
            <a:ext cx="0" cy="2416393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19065" y="2125732"/>
            <a:ext cx="10161" cy="238810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6406328" y="2400052"/>
            <a:ext cx="11147" cy="164978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8234560" y="1901007"/>
            <a:ext cx="15197" cy="196208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020701" y="3680212"/>
            <a:ext cx="14463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Information,</a:t>
            </a:r>
          </a:p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and data here.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596833" y="4308771"/>
            <a:ext cx="1806065" cy="44606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6402897" y="4115086"/>
            <a:ext cx="1900435" cy="19368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219706" y="2774479"/>
            <a:ext cx="2294127" cy="13707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 userDrawn="1"/>
        </p:nvSpPr>
        <p:spPr>
          <a:xfrm>
            <a:off x="6234595" y="4144178"/>
            <a:ext cx="365760" cy="32918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8043000" y="3950226"/>
            <a:ext cx="487680" cy="438912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9"/>
          <p:cNvSpPr>
            <a:spLocks noChangeAspect="1"/>
          </p:cNvSpPr>
          <p:nvPr userDrawn="1"/>
        </p:nvSpPr>
        <p:spPr>
          <a:xfrm>
            <a:off x="10209032" y="2500157"/>
            <a:ext cx="609600" cy="54864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 flipV="1">
            <a:off x="2796184" y="4739838"/>
            <a:ext cx="1800649" cy="2999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4509749" y="4630110"/>
            <a:ext cx="243840" cy="21945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1020701" y="4751521"/>
            <a:ext cx="1750969" cy="88277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973711" y="5579435"/>
            <a:ext cx="121920" cy="1097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2709100" y="4700204"/>
            <a:ext cx="154731" cy="13925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812551" y="2217172"/>
            <a:ext cx="780983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ts val="7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807471" y="2317080"/>
            <a:ext cx="14463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Information,</a:t>
            </a:r>
          </a:p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and data here.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4641351" y="2125732"/>
            <a:ext cx="780983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ts val="7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636271" y="2225640"/>
            <a:ext cx="14463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Information,</a:t>
            </a:r>
          </a:p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and data here.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6470151" y="2391585"/>
            <a:ext cx="780983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ts val="7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6465071" y="2491492"/>
            <a:ext cx="14463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Information,</a:t>
            </a:r>
          </a:p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and data here.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8274987" y="1874521"/>
            <a:ext cx="780983" cy="182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0100">
              <a:lnSpc>
                <a:spcPts val="72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40" b="1" dirty="0">
                <a:solidFill>
                  <a:srgbClr val="4D781E">
                    <a:lumMod val="75000"/>
                  </a:srgbClr>
                </a:solidFill>
                <a:latin typeface="Franklin Gothic Book" panose="020B0503020102020204" pitchFamily="34" charset="0"/>
              </a:rPr>
              <a:t>MONTH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8269907" y="1974428"/>
            <a:ext cx="144636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Information,</a:t>
            </a:r>
          </a:p>
          <a:p>
            <a:pPr defTabSz="548640"/>
            <a:r>
              <a:rPr lang="en-US" sz="1320" dirty="0">
                <a:solidFill>
                  <a:srgbClr val="404040"/>
                </a:solidFill>
                <a:latin typeface="Franklin Gothic Book" panose="020B0503020102020204" pitchFamily="34" charset="0"/>
              </a:rPr>
              <a:t>and data here.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1264920"/>
            <a:ext cx="45720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Supporting Information</a:t>
            </a:r>
          </a:p>
        </p:txBody>
      </p:sp>
      <p:sp>
        <p:nvSpPr>
          <p:cNvPr id="35" name="Title 9"/>
          <p:cNvSpPr>
            <a:spLocks noGrp="1"/>
          </p:cNvSpPr>
          <p:nvPr>
            <p:ph type="title" hasCustomPrompt="1"/>
          </p:nvPr>
        </p:nvSpPr>
        <p:spPr>
          <a:xfrm>
            <a:off x="609600" y="716280"/>
            <a:ext cx="4572000" cy="914400"/>
          </a:xfrm>
        </p:spPr>
        <p:txBody>
          <a:bodyPr/>
          <a:lstStyle>
            <a:lvl1pPr algn="l"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SUPPORTING TEXT</a:t>
            </a:r>
          </a:p>
        </p:txBody>
      </p:sp>
    </p:spTree>
    <p:extLst>
      <p:ext uri="{BB962C8B-B14F-4D97-AF65-F5344CB8AC3E}">
        <p14:creationId xmlns:p14="http://schemas.microsoft.com/office/powerpoint/2010/main" val="371708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1307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5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7F7F-4E26-47C1-8925-16BB90D409DD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165600" y="128588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3FF5-0B4A-49F7-9D41-2978CC409E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71CAB-9180-405D-8050-C92AECAA847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FB293-6749-45D8-BBAE-7FE809CDCA1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E76F5-823F-4FF0-BF4D-1800E6EC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67532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8951-84A1-423F-A190-AE76CB1C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128588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C7A6-6760-48A5-B099-8EC98C636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60E83-2F3C-4AD5-BB2B-271A264FBD2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1BAAB1-6EED-47D6-A9D2-88250CF80F7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895690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1691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37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5810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0908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026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5870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5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662" r:id="rId20"/>
    <p:sldLayoutId id="2147483663" r:id="rId21"/>
    <p:sldLayoutId id="2147483664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2" r:id="rId28"/>
    <p:sldLayoutId id="2147483673" r:id="rId29"/>
    <p:sldLayoutId id="2147483674" r:id="rId30"/>
    <p:sldLayoutId id="2147483709" r:id="rId31"/>
    <p:sldLayoutId id="2147483710" r:id="rId3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>
            <a:extLst>
              <a:ext uri="{FF2B5EF4-FFF2-40B4-BE49-F238E27FC236}">
                <a16:creationId xmlns:a16="http://schemas.microsoft.com/office/drawing/2014/main" id="{4A362C79-2FC9-4F09-BB7C-C1344FD8ADB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867017" y="0"/>
            <a:ext cx="8026400" cy="1143000"/>
          </a:xfrm>
        </p:spPr>
        <p:txBody>
          <a:bodyPr/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The Farm Bill  </a:t>
            </a:r>
          </a:p>
        </p:txBody>
      </p:sp>
      <p:pic>
        <p:nvPicPr>
          <p:cNvPr id="1084425" name="Picture 9" descr="WOPA051019_D006 300dpi">
            <a:extLst>
              <a:ext uri="{FF2B5EF4-FFF2-40B4-BE49-F238E27FC236}">
                <a16:creationId xmlns:a16="http://schemas.microsoft.com/office/drawing/2014/main" id="{A4A5FEFB-A82B-48DC-8CCD-E093F3CB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426" name="Picture 10" descr="mtham_2">
            <a:extLst>
              <a:ext uri="{FF2B5EF4-FFF2-40B4-BE49-F238E27FC236}">
                <a16:creationId xmlns:a16="http://schemas.microsoft.com/office/drawing/2014/main" id="{3072CA8C-3617-497A-83EF-70F0390C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1"/>
            <a:ext cx="48006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59856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1417321"/>
            <a:ext cx="4814530" cy="391569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503" y="320040"/>
            <a:ext cx="9714451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Agricultural Conservation Easement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2012" y="1079452"/>
            <a:ext cx="5486400" cy="490728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ACEP – one easement program with two legs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Agriculture Land Easements (ALE)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Wetland Reserve Easements (WRE)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Funding: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$400 million FY14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$425 million FY15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$450 million FY16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$500 million FY 17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$250M FY18, which establishes a permanent baseline for easements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States to decide how much for ALE v WRE</a:t>
            </a:r>
          </a:p>
        </p:txBody>
      </p:sp>
    </p:spTree>
    <p:extLst>
      <p:ext uri="{BB962C8B-B14F-4D97-AF65-F5344CB8AC3E}">
        <p14:creationId xmlns:p14="http://schemas.microsoft.com/office/powerpoint/2010/main" val="364440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 b="1029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448" y="228599"/>
            <a:ext cx="6127039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Agricultural Land Easement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68448" y="1234439"/>
            <a:ext cx="4740432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Delivered by “eligible entities”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Cropland, rangeland, grassland, pastureland, and nonindustrial private forestland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50% cost share by Secretary of FMV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75% for grassland of “special environmental significance”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Non-federal share at least equal to Secretary’s contribution</a:t>
            </a:r>
          </a:p>
        </p:txBody>
      </p:sp>
    </p:spTree>
    <p:extLst>
      <p:ext uri="{BB962C8B-B14F-4D97-AF65-F5344CB8AC3E}">
        <p14:creationId xmlns:p14="http://schemas.microsoft.com/office/powerpoint/2010/main" val="24503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r="3453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171" y="182880"/>
            <a:ext cx="6069915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Agricultural Land Easement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86" y="1211580"/>
            <a:ext cx="5221214" cy="4572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Non-federal share – landowner donation up to 50% of non-federal share (25% of total)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Secretary may waive landowner donation limit for projects of special significance and property is in active agricultural production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Valuation – appraisal (USPAP) or area-wide market analysis survey or other industry approved method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Eligible entity able to use its easement terms as long as meets minimum NRCS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5140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630680"/>
            <a:ext cx="4597145" cy="329184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8240" y="716280"/>
            <a:ext cx="6635132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Wetland Reserve Easements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49680" y="1691322"/>
            <a:ext cx="5486400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Basically old WRP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100% Federal easement administered by NRCS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2 year ownership requirement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Reservation of grazing rights (no longer a pilot)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Wet and saturated soils (subclass within land capability IV – VIII) no longer count towards county cap</a:t>
            </a:r>
          </a:p>
          <a:p>
            <a:pPr marL="0" indent="0">
              <a:buNone/>
            </a:pPr>
            <a:endParaRPr lang="en-US" sz="216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5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17320"/>
            <a:ext cx="4768363" cy="359664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680" y="502920"/>
            <a:ext cx="9202164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Regional Conservation Partnership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29562" y="1417320"/>
            <a:ext cx="5486400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Conservation partnerships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$100 million annually plus 7% of easement, EQIP, Healthy Forest Reserve, and CSP funding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Partnerships are competitively awarded</a:t>
            </a:r>
          </a:p>
        </p:txBody>
      </p:sp>
    </p:spTree>
    <p:extLst>
      <p:ext uri="{BB962C8B-B14F-4D97-AF65-F5344CB8AC3E}">
        <p14:creationId xmlns:p14="http://schemas.microsoft.com/office/powerpoint/2010/main" val="365041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D4C11A7-5D74-404B-A532-BA4214AB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California’s Share 2014-2017:  $110 M/year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BE20A-2CE2-4209-8F8E-C36CAEEF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Stewardship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EQIP		$341M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CSP		$ 25M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RCPP	$  15M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Easements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ALE		$ 29M 	43K acres (federal share, matched at least 1:1)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WRE		$ 28M 	13K acres (no match, federal easements)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49778A-0855-4DB9-AC5C-9AA3F5BC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8508-2278-4054-B24B-D933984E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D4C11A7-5D74-404B-A532-BA4214AB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California’s Share:  Why so small?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BE20A-2CE2-4209-8F8E-C36CAEEF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Less than 2% of annual conservation title funding</a:t>
            </a:r>
          </a:p>
          <a:p>
            <a:r>
              <a:rPr lang="en-US" sz="2400" dirty="0">
                <a:latin typeface="Calibri" panose="020F0502020204030204" pitchFamily="34" charset="0"/>
              </a:rPr>
              <a:t> 1/50</a:t>
            </a:r>
            <a:r>
              <a:rPr lang="en-US" sz="2400" baseline="30000" dirty="0">
                <a:latin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</a:rPr>
              <a:t>…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Even though: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Largest state by population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Third largest state by area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15</a:t>
            </a:r>
            <a:r>
              <a:rPr lang="en-US" sz="2200" baseline="30000" dirty="0">
                <a:latin typeface="Calibri" panose="020F0502020204030204" pitchFamily="34" charset="0"/>
              </a:rPr>
              <a:t>th</a:t>
            </a:r>
            <a:r>
              <a:rPr lang="en-US" sz="2200" dirty="0">
                <a:latin typeface="Calibri" panose="020F0502020204030204" pitchFamily="34" charset="0"/>
              </a:rPr>
              <a:t> most private agricultural land of any state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Our irrigated land alone is bigger than 9 entire states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More listed species than almost any other state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49778A-0855-4DB9-AC5C-9AA3F5BC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8508-2278-4054-B24B-D933984E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3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D4C11A7-5D74-404B-A532-BA4214AB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California’s Share:  What to do?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BE20A-2CE2-4209-8F8E-C36CAEEFF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Find: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Partners </a:t>
            </a:r>
          </a:p>
          <a:p>
            <a:pPr lvl="2"/>
            <a:r>
              <a:rPr lang="en-US" sz="4000" dirty="0">
                <a:latin typeface="Calibri" panose="020F0502020204030204" pitchFamily="34" charset="0"/>
              </a:rPr>
              <a:t>Make sure Farm Bill $$$ goes to agricultural producers/landowners</a:t>
            </a:r>
          </a:p>
          <a:p>
            <a:pPr marL="914400" lvl="2" indent="0">
              <a:buNone/>
            </a:pPr>
            <a:endParaRPr lang="en-US" sz="4000" dirty="0">
              <a:latin typeface="Calibri" panose="020F0502020204030204" pitchFamily="34" charset="0"/>
            </a:endParaRP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Matching funds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49778A-0855-4DB9-AC5C-9AA3F5BC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8508-2278-4054-B24B-D933984E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1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ABD4A7-A954-473D-9C60-A14E32E3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Trends over past two Farm Bills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5C21D-7C01-43CD-B589-EBACA4EF0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 Conservation title, specifically, increasing support for: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collaborative </a:t>
            </a:r>
            <a:r>
              <a:rPr lang="en-US" b="1" dirty="0">
                <a:solidFill>
                  <a:srgbClr val="FF0000"/>
                </a:solidFill>
              </a:rPr>
              <a:t>partnerships</a:t>
            </a:r>
          </a:p>
          <a:p>
            <a:pPr lvl="2"/>
            <a:r>
              <a:rPr lang="en-US" b="1" dirty="0"/>
              <a:t>greater role for </a:t>
            </a:r>
            <a:r>
              <a:rPr lang="en-US" b="1" dirty="0">
                <a:solidFill>
                  <a:srgbClr val="FF0000"/>
                </a:solidFill>
              </a:rPr>
              <a:t>third parties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flexibility</a:t>
            </a:r>
            <a:r>
              <a:rPr lang="en-US" b="1" dirty="0"/>
              <a:t> to innovate </a:t>
            </a:r>
          </a:p>
          <a:p>
            <a:pPr lvl="1"/>
            <a:endParaRPr lang="en-US" b="1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targeting</a:t>
            </a:r>
            <a:r>
              <a:rPr lang="en-US" b="1" dirty="0"/>
              <a:t> resources to address regional resource challenges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coordinating work among multiple landowners in a </a:t>
            </a:r>
            <a:r>
              <a:rPr lang="en-US" b="1" dirty="0">
                <a:solidFill>
                  <a:srgbClr val="FF0000"/>
                </a:solidFill>
              </a:rPr>
              <a:t>landscape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emphasis on “both/and” outcomes, rather than “either/or”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F69C7-4107-47E4-AAD2-1D4DF1CA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57C9AE-BC5B-4FE9-B3BC-8D611F39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3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65707-8CD9-414D-9FD0-940CB5A5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Current 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D620-2621-4DFE-B3F3-700C2B38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50628"/>
            <a:ext cx="8946541" cy="487400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House Agriculture Committee 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</a:rPr>
              <a:t>Draft bill: any day now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</a:rPr>
              <a:t>Mark up:  before end of March</a:t>
            </a:r>
          </a:p>
          <a:p>
            <a:pPr lvl="1"/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Senate Agriculture Committee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</a:rPr>
              <a:t>RCPP bill introduced by Senators Stabenow and Ernst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</a:rPr>
              <a:t>Draft Farm Bill:  not yet</a:t>
            </a:r>
          </a:p>
          <a:p>
            <a:pPr lvl="1"/>
            <a:r>
              <a:rPr lang="en-US" sz="2400" b="1" dirty="0">
                <a:latin typeface="Calibri" panose="020F0502020204030204" pitchFamily="34" charset="0"/>
              </a:rPr>
              <a:t>Mark up:  not set</a:t>
            </a:r>
          </a:p>
          <a:p>
            <a:pPr lvl="1"/>
            <a:endParaRPr lang="en-US" sz="2400" b="1" dirty="0">
              <a:latin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</a:rPr>
              <a:t>Current Farm Bill expires in September 2018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</a:rPr>
              <a:t>Drivers:  SNAP and winter wheat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A2425-8347-43D4-BDE7-D79249C2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58D4-2A73-4C6D-A796-941CCE50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58240" y="378142"/>
            <a:ext cx="9326880" cy="765175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2008 &amp; 2014 Farm Bill Spending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337453"/>
              </p:ext>
            </p:extLst>
          </p:nvPr>
        </p:nvGraphicFramePr>
        <p:xfrm>
          <a:off x="1809086" y="1687314"/>
          <a:ext cx="8025187" cy="4571998"/>
        </p:xfrm>
        <a:graphic>
          <a:graphicData uri="http://schemas.openxmlformats.org/drawingml/2006/table">
            <a:tbl>
              <a:tblPr/>
              <a:tblGrid>
                <a:gridCol w="279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akleaf" charset="0"/>
                        </a:rPr>
                        <a:t>$ in billions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akleaf" charset="0"/>
                        </a:rPr>
                        <a:t>2008 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akleaf" charset="0"/>
                        </a:rPr>
                        <a:t>2014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$604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$956 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Nutrition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$406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$756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Crop Insurance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$47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$89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Conservation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$55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$58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5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Commodity Programs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$86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$45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5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All Other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solidFill>
                            <a:schemeClr val="bg2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$10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Oakleaf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Oakleaf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Oakleaf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$8</a:t>
                      </a:r>
                    </a:p>
                  </a:txBody>
                  <a:tcPr marL="109728" marR="109728" marT="54850" marB="548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09970" y="446731"/>
            <a:ext cx="838199" cy="767687"/>
          </a:xfrm>
        </p:spPr>
        <p:txBody>
          <a:bodyPr/>
          <a:lstStyle/>
          <a:p>
            <a:pPr defTabSz="1097280"/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11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Rumors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CSP will end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resources will be reallocated to other programs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Increased funding for partnerships and easements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Funding for RCPP will increase 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RCPP will get its own “baseline” funding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Funding for ACEP will increase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6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Upshot for California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</a:rPr>
              <a:t>Potentially good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Conservation programs most relevant to California likely to grow</a:t>
            </a:r>
          </a:p>
          <a:p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Increased funding for flexible tools</a:t>
            </a:r>
          </a:p>
          <a:p>
            <a:endParaRPr lang="en-US" sz="22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Increased roles and opportunities for local land trusts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79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California is different: 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Agricultural economy and trends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</a:rPr>
              <a:t>Number one state in value of annual ag production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$45B in 2016</a:t>
            </a:r>
          </a:p>
          <a:p>
            <a:r>
              <a:rPr lang="en-US" sz="2200" dirty="0">
                <a:latin typeface="Calibri" panose="020F0502020204030204" pitchFamily="34" charset="0"/>
              </a:rPr>
              <a:t>Specialty crops dominate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Nuts, fruit, vegetables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Up to 10 million acres of irrigated farmland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1 million acres of almonds</a:t>
            </a:r>
          </a:p>
          <a:p>
            <a:r>
              <a:rPr lang="en-US" sz="2200" dirty="0">
                <a:latin typeface="Calibri" panose="020F0502020204030204" pitchFamily="34" charset="0"/>
              </a:rPr>
              <a:t>Roughly 20 million acres of private rangeland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Conversion of annual crops and rangeland to trees and vines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7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2A821-E84F-4C7B-928E-BE2AE16F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E6C8B-A15F-4A63-8409-6A254B40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 descr="monterey_3">
            <a:extLst>
              <a:ext uri="{FF2B5EF4-FFF2-40B4-BE49-F238E27FC236}">
                <a16:creationId xmlns:a16="http://schemas.microsoft.com/office/drawing/2014/main" id="{A005094D-F314-4DE7-8A17-D96A6B34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68" y="904796"/>
            <a:ext cx="8607490" cy="51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64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California is different: 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Key resource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408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Groundwater sustainability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Drought resilience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Floodplain restoration—dual purpose:  water supply and flood damage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Seasonal habitat for migratory species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Endangered species habitat</a:t>
            </a:r>
          </a:p>
          <a:p>
            <a:endParaRPr lang="en-US" sz="2600" b="1" dirty="0">
              <a:latin typeface="Calibri" panose="020F0502020204030204" pitchFamily="34" charset="0"/>
            </a:endParaRPr>
          </a:p>
          <a:p>
            <a:r>
              <a:rPr lang="en-US" sz="2600" b="1" dirty="0">
                <a:latin typeface="Calibri" panose="020F0502020204030204" pitchFamily="34" charset="0"/>
              </a:rPr>
              <a:t>Flows for native fish—including salmon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8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7C834-D64B-4351-A7ED-4B55DAD0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F0821-A9BA-4E7E-BD34-B0BD97E0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klamath_2">
            <a:extLst>
              <a:ext uri="{FF2B5EF4-FFF2-40B4-BE49-F238E27FC236}">
                <a16:creationId xmlns:a16="http://schemas.microsoft.com/office/drawing/2014/main" id="{DCCC8799-FDC1-493B-919A-0F97CF3D1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76" y="956266"/>
            <a:ext cx="8335347" cy="484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93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California is different:  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Need innovation and new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Annual crop easements </a:t>
            </a:r>
            <a:endParaRPr lang="en-US" sz="2000" dirty="0"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Fallow during drought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Flood for seasonal habitat during winter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Short  term contracts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Seasonal habitat for migratory birds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Proactive floodplain easements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Restore habitat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Reallocate flood storage space behind dams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7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7B08C-30DE-4BB5-8AFB-EF8355FE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Californians on House Agriculture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9F3E-4703-4DBE-9ED5-AA912157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Republicans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Rep. La </a:t>
            </a:r>
            <a:r>
              <a:rPr lang="en-US" sz="2200" dirty="0" err="1">
                <a:latin typeface="Calibri" panose="020F0502020204030204" pitchFamily="34" charset="0"/>
              </a:rPr>
              <a:t>Malfa</a:t>
            </a:r>
            <a:endParaRPr lang="en-US" sz="2200" dirty="0">
              <a:latin typeface="Calibri" panose="020F0502020204030204" pitchFamily="34" charset="0"/>
            </a:endParaRP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Rep. Denham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</a:rPr>
              <a:t>Democrats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Rep. Costa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Rep. Panetta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6FF63-C053-4660-82BB-9F9FAE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807C6-7D3F-40B3-8259-BA77236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843" name="Picture 3" descr="cranes on Staten Island">
            <a:extLst>
              <a:ext uri="{FF2B5EF4-FFF2-40B4-BE49-F238E27FC236}">
                <a16:creationId xmlns:a16="http://schemas.microsoft.com/office/drawing/2014/main" id="{3ECA26EA-E028-4EED-B697-69ACE043781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966" y="0"/>
            <a:ext cx="98298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59844" name="Text Box 4">
            <a:extLst>
              <a:ext uri="{FF2B5EF4-FFF2-40B4-BE49-F238E27FC236}">
                <a16:creationId xmlns:a16="http://schemas.microsoft.com/office/drawing/2014/main" id="{26878800-24C5-4DCC-A9B8-6A5F6883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5406043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2014 Farm Bill:  A bountiful harvest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41857"/>
            <a:ext cx="8946541" cy="45492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$1 Trillion over 10 years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80% Nutrition (“food stamps”)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20% Agricultural programs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$58 Billion for conservation programs over 10 years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$19 B for temporary land retirement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$17 B for stewardship enhancement contracts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$16 B for environmental quality projects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5% for wildlife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$3 B for easements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$1 B for regional conservation partnerships</a:t>
            </a:r>
          </a:p>
          <a:p>
            <a:endParaRPr lang="en-US" dirty="0"/>
          </a:p>
          <a:p>
            <a:endParaRPr lang="en-US" dirty="0"/>
          </a:p>
          <a:p>
            <a:pPr marL="11887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USDA Conservation Programs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8" y="1938387"/>
            <a:ext cx="2226325" cy="2119033"/>
          </a:xfrm>
        </p:spPr>
      </p:pic>
      <p:pic>
        <p:nvPicPr>
          <p:cNvPr id="20" name="Picture Placeholder 1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76" y="3979569"/>
            <a:ext cx="2194560" cy="2116103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13" y="1921915"/>
            <a:ext cx="2277923" cy="2104034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29" y="3917023"/>
            <a:ext cx="2194560" cy="216373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23398" y="4210505"/>
            <a:ext cx="17156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>
                <a:solidFill>
                  <a:srgbClr val="001E3C"/>
                </a:solidFill>
              </a:rPr>
              <a:t>Conservation Reserve Program (CRP)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7464" y="2059780"/>
            <a:ext cx="190223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>
                <a:solidFill>
                  <a:srgbClr val="001E3C"/>
                </a:solidFill>
              </a:rPr>
              <a:t>Environmental Quality Incentives Program (EQIP)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5260" y="4210505"/>
            <a:ext cx="16614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>
                <a:solidFill>
                  <a:srgbClr val="001E3C"/>
                </a:solidFill>
              </a:rPr>
              <a:t>Conservation Stewardship Program (CSP)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81836" y="1847300"/>
            <a:ext cx="188304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>
                <a:solidFill>
                  <a:srgbClr val="001E3C"/>
                </a:solidFill>
              </a:rPr>
              <a:t>Agricultural Conservation Easements Program (ACEP)</a:t>
            </a:r>
          </a:p>
          <a:p>
            <a:pPr algn="ctr"/>
            <a:r>
              <a:rPr lang="en-US" sz="1680" b="1" dirty="0">
                <a:solidFill>
                  <a:srgbClr val="001E3C"/>
                </a:solidFill>
              </a:rPr>
              <a:t>-ALE </a:t>
            </a:r>
          </a:p>
          <a:p>
            <a:pPr algn="ctr"/>
            <a:r>
              <a:rPr lang="en-US" sz="1680" b="1" dirty="0">
                <a:solidFill>
                  <a:srgbClr val="001E3C"/>
                </a:solidFill>
              </a:rPr>
              <a:t>-WRE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93961" y="4210506"/>
            <a:ext cx="1662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>
                <a:solidFill>
                  <a:srgbClr val="001E3C"/>
                </a:solidFill>
              </a:rPr>
              <a:t>Regional Conservation Partnership Program (RCPP)</a:t>
            </a:r>
          </a:p>
        </p:txBody>
      </p:sp>
      <p:pic>
        <p:nvPicPr>
          <p:cNvPr id="32" name="Picture Placeholder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486" y="1937916"/>
            <a:ext cx="2218548" cy="21031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1975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3" y="1417320"/>
            <a:ext cx="4670986" cy="3503239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2739" y="410846"/>
            <a:ext cx="773409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Conservation Reserve Program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49680" y="1965960"/>
            <a:ext cx="5486400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Total acre enrollment lowered to 24 million acres by 2018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Current cap at 32 million acres with roughly 27 million acres enrolled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Of the 24 million, 2 million acres for grassland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Allows some early terminations</a:t>
            </a:r>
          </a:p>
        </p:txBody>
      </p:sp>
    </p:spTree>
    <p:extLst>
      <p:ext uri="{BB962C8B-B14F-4D97-AF65-F5344CB8AC3E}">
        <p14:creationId xmlns:p14="http://schemas.microsoft.com/office/powerpoint/2010/main" val="33381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0B622E-C034-4614-98B0-2A794F2E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7D045-655A-4D81-8E11-E0B63CC0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CE83B4-F575-4102-A90C-8A080BB9A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00" y="429208"/>
            <a:ext cx="8265472" cy="60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623791"/>
            <a:ext cx="4632960" cy="347472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894" y="716280"/>
            <a:ext cx="10452682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Environmental Quality Incentives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49680" y="1965960"/>
            <a:ext cx="5486400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WHIP merged into EQIP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At least 5% of total funding for wildlife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Funding: 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$1.35 billion FY14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$1.6 billion FY15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$1.65 billion FY16 and FY17</a:t>
            </a:r>
          </a:p>
          <a:p>
            <a:pPr lvl="1"/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$1.75 billion FY18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Contract limit of $450,000 (FY14 – FY18)</a:t>
            </a:r>
          </a:p>
        </p:txBody>
      </p:sp>
    </p:spTree>
    <p:extLst>
      <p:ext uri="{BB962C8B-B14F-4D97-AF65-F5344CB8AC3E}">
        <p14:creationId xmlns:p14="http://schemas.microsoft.com/office/powerpoint/2010/main" val="191429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NATURE CONSERVANCY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// </a:t>
            </a:r>
            <a:fld id="{6EBBD346-2A3F-4E20-8ABD-C529BB95002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r="3048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0794" y="120662"/>
            <a:ext cx="8354876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Conservation Stewardship Program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9111" y="1097280"/>
            <a:ext cx="5124089" cy="4572000"/>
          </a:xfrm>
        </p:spPr>
        <p:txBody>
          <a:bodyPr>
            <a:noAutofit/>
          </a:bodyPr>
          <a:lstStyle/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5 year contract with $200,000 payment limit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Farm operators are eligible, non-operating landlords are not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Payments made on existing conservation practices (maintenance) and for “enhancements” or new conservation practice</a:t>
            </a:r>
          </a:p>
          <a:p>
            <a:r>
              <a:rPr lang="en-US" sz="2160" dirty="0">
                <a:latin typeface="Calibri" charset="0"/>
                <a:ea typeface="Calibri" charset="0"/>
                <a:cs typeface="Calibri" charset="0"/>
              </a:rPr>
              <a:t>Must meet 2 “resource concerns” to be eligible</a:t>
            </a:r>
          </a:p>
        </p:txBody>
      </p:sp>
    </p:spTree>
    <p:extLst>
      <p:ext uri="{BB962C8B-B14F-4D97-AF65-F5344CB8AC3E}">
        <p14:creationId xmlns:p14="http://schemas.microsoft.com/office/powerpoint/2010/main" val="109801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A505B-F6C5-4D95-9354-960A63D0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NATURE CONSERVANCY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287FE-BBE7-4095-BC96-394601D0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FAAFA-E7C3-4ECD-89B3-33EFC51CE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61" y="438540"/>
            <a:ext cx="8238931" cy="60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9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1059</Words>
  <Application>Microsoft Office PowerPoint</Application>
  <PresentationFormat>Widescreen</PresentationFormat>
  <Paragraphs>247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Franklin Gothic Book</vt:lpstr>
      <vt:lpstr>Franklin Gothic Medium</vt:lpstr>
      <vt:lpstr>Oakleaf</vt:lpstr>
      <vt:lpstr>Wingdings 3</vt:lpstr>
      <vt:lpstr>Ion</vt:lpstr>
      <vt:lpstr>The Farm Bill  </vt:lpstr>
      <vt:lpstr>2008 &amp; 2014 Farm Bill Spending  </vt:lpstr>
      <vt:lpstr>2014 Farm Bill:  A bountiful harvest </vt:lpstr>
      <vt:lpstr>USDA Conservation Programs</vt:lpstr>
      <vt:lpstr>Conservation Reserve Program </vt:lpstr>
      <vt:lpstr>PowerPoint Presentation</vt:lpstr>
      <vt:lpstr>Environmental Quality Incentives Program</vt:lpstr>
      <vt:lpstr>Conservation Stewardship Program</vt:lpstr>
      <vt:lpstr>PowerPoint Presentation</vt:lpstr>
      <vt:lpstr>Agricultural Conservation Easement Program</vt:lpstr>
      <vt:lpstr>Agricultural Land Easement</vt:lpstr>
      <vt:lpstr>Agricultural Land Easement</vt:lpstr>
      <vt:lpstr>Wetland Reserve Easements</vt:lpstr>
      <vt:lpstr>Regional Conservation Partnership Program</vt:lpstr>
      <vt:lpstr>California’s Share 2014-2017:  $110 M/year</vt:lpstr>
      <vt:lpstr>California’s Share:  Why so small?</vt:lpstr>
      <vt:lpstr>California’s Share:  What to do?</vt:lpstr>
      <vt:lpstr>Trends over past two Farm Bills</vt:lpstr>
      <vt:lpstr>Current state of play</vt:lpstr>
      <vt:lpstr>Rumors</vt:lpstr>
      <vt:lpstr>Upshot for California </vt:lpstr>
      <vt:lpstr>California is different:   Agricultural economy and trends </vt:lpstr>
      <vt:lpstr>PowerPoint Presentation</vt:lpstr>
      <vt:lpstr>California is different:   Key resource challenges </vt:lpstr>
      <vt:lpstr>PowerPoint Presentation</vt:lpstr>
      <vt:lpstr>California is different:   Need innovation and new tools </vt:lpstr>
      <vt:lpstr>Californians on House Agriculture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Kramer</dc:creator>
  <cp:lastModifiedBy>Grace VohdenSnead</cp:lastModifiedBy>
  <cp:revision>23</cp:revision>
  <dcterms:created xsi:type="dcterms:W3CDTF">2018-03-08T04:28:50Z</dcterms:created>
  <dcterms:modified xsi:type="dcterms:W3CDTF">2018-03-15T16:59:24Z</dcterms:modified>
</cp:coreProperties>
</file>